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vi-VN" altLang="en-US" dirty="0"/>
          </a:p>
        </p:txBody>
      </p:sp>
      <p:sp>
        <p:nvSpPr>
          <p:cNvPr id="133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vi-VN" strike="noStrike" noProof="1"/>
              <a:t>Bấm &amp; sửa kiểu phụ đề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vi-VN" strike="noStrike" noProof="1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4FD65-C87E-4968-BED5-79C2548B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/>
          <p:nvPr/>
        </p:nvSpPr>
        <p:spPr>
          <a:xfrm>
            <a:off x="3657600" y="5326063"/>
            <a:ext cx="48768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WordArt 3"/>
          <p:cNvSpPr>
            <a:spLocks noTextEdit="1"/>
          </p:cNvSpPr>
          <p:nvPr/>
        </p:nvSpPr>
        <p:spPr>
          <a:xfrm>
            <a:off x="1922463" y="1447800"/>
            <a:ext cx="8547100" cy="2500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1" i="0" u="none" strike="noStrike" kern="1200" cap="none" spc="0" normalizeH="0" baseline="0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TẬP: CHÍN NĂM KHÁNG CHIẾN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1" i="0" u="none" strike="noStrike" kern="1200" cap="none" spc="0" normalizeH="0" baseline="0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BẢO VỆ ĐỘC LẬP DÂN TỘC (1945-1954)</a:t>
            </a:r>
          </a:p>
        </p:txBody>
      </p:sp>
      <p:sp>
        <p:nvSpPr>
          <p:cNvPr id="3076" name="WordArt 19"/>
          <p:cNvSpPr>
            <a:spLocks noTextEdit="1"/>
          </p:cNvSpPr>
          <p:nvPr/>
        </p:nvSpPr>
        <p:spPr>
          <a:xfrm>
            <a:off x="2043113" y="228600"/>
            <a:ext cx="830580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800" b="1" i="0" u="none" strike="noStrike" kern="1200" cap="none" spc="0" normalizeH="0" baseline="0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98822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ỦY BAN NHÂN DÂN QUẬN PHÚ NHUẬN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800" b="1" i="0" u="none" strike="noStrike" kern="1200" cap="none" spc="0" normalizeH="0" baseline="0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98822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TIỂU HỌC NGUYỄN ĐÌNH CHÍNH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êu đề 1"/>
          <p:cNvSpPr>
            <a:spLocks noGrp="1"/>
          </p:cNvSpPr>
          <p:nvPr>
            <p:ph type="title" hasCustomPrompt="1"/>
          </p:nvPr>
        </p:nvSpPr>
        <p:spPr>
          <a:xfrm>
            <a:off x="935038" y="93663"/>
            <a:ext cx="10531475" cy="687387"/>
          </a:xfrm>
          <a:ln>
            <a:solidFill>
              <a:srgbClr val="0B19C8"/>
            </a:solidFill>
            <a:miter/>
          </a:ln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Bảng thống kê các sự kiện, nhân vật lịch sử tiêu biểu trong giai đoạn 1945-1954</a:t>
            </a:r>
            <a:endParaRPr lang="en-US" altLang="en-US" sz="24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291" name="Content Placeholder 12290"/>
          <p:cNvGraphicFramePr>
            <a:graphicFrameLocks noGrp="1"/>
          </p:cNvGraphicFramePr>
          <p:nvPr>
            <p:ph idx="1" hasCustomPrompt="1"/>
          </p:nvPr>
        </p:nvGraphicFramePr>
        <p:xfrm>
          <a:off x="457200" y="990600"/>
          <a:ext cx="11506200" cy="5801675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kiện, nhân vật lịch sử tiêu biểu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năm 1945 - 1946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19/12/1946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20/12/1946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20/12/ 1946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 tháng 2/ 1947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- đông 1947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- đông 1950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2/ 1951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1/ 5/1951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0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7/5/1954</a:t>
                      </a:r>
                      <a:endParaRPr lang="en-US" sz="20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i="1" dirty="0">
                        <a:solidFill>
                          <a:srgbClr val="FFFF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3463" y="1371600"/>
            <a:ext cx="814705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Nhân dân ta từng bước đẩy lùi “giặc đói, giặc dốt”</a:t>
            </a:r>
            <a:endParaRPr lang="en-US" altLang="en-US" sz="20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475" y="1784350"/>
            <a:ext cx="85217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Trung ương Đảng v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Chính phủ phát động to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quốc kháng chiến</a:t>
            </a:r>
            <a:endParaRPr lang="en-US" altLang="en-US" sz="20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1063" y="2339975"/>
            <a:ext cx="852011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i tiếng nói Việt Nam phát lời kêu gọi to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quốc kháng chiến của Bác Hồ.</a:t>
            </a:r>
            <a:endParaRPr lang="en-US" altLang="en-US" sz="20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0588" y="2919413"/>
            <a:ext cx="852170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Cả nước đồng loạt nổ súng chiến đấu, tiêu biểu l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cuộc chiến đấu của nhân dân H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Nội với tinh thần “Quyết tử cho Tổ quốc quyết  sinh”</a:t>
            </a:r>
            <a:endParaRPr lang="en-US" altLang="en-US" sz="2000" dirty="0">
              <a:solidFill>
                <a:srgbClr val="0B19C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0588" y="3690938"/>
            <a:ext cx="7739062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Chiến dịch Việt Bắc “mồ chôn giặc Pháp”</a:t>
            </a:r>
            <a:endParaRPr lang="en-US" altLang="en-US" sz="20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0588" y="4114800"/>
            <a:ext cx="86233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Chiến dịch Biên giới. Gương chiến đấu dũng cảm anh La Văn Cầu.</a:t>
            </a:r>
            <a:endParaRPr lang="en-US" altLang="en-US" sz="20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8825" y="4651375"/>
            <a:ext cx="87858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Đại hội đại biểu to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quốc lần thứ 2 của Đảng đề ra nhiệm vụ cho kháng chiến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2650" y="5049838"/>
            <a:ext cx="848995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Khai mạc đại hội chiến sỹ thi đua v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cán bộ gương mẫu to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quốc. Đại hội bầu ra 7 anh hùng tiêu biểu.</a:t>
            </a:r>
            <a:endParaRPr lang="en-US" altLang="en-US" sz="20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9313" y="5807075"/>
            <a:ext cx="8316912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Chiến dịch Điện Biên Phủ to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thắng. Gương chiến đấu dũng cảm anh Phan Đình Giót lấy thân mình lấp lỗ châu mai.</a:t>
            </a:r>
            <a:endParaRPr lang="en-US" altLang="en-US" sz="20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59585" y="3276600"/>
            <a:ext cx="8375015" cy="1828800"/>
          </a:xfrm>
        </p:spPr>
        <p:txBody>
          <a:bodyPr vert="horz" wrap="square" lIns="91440" tIns="45720" rIns="91440" bIns="45720" anchor="t" anchorCtr="0"/>
          <a:lstStyle/>
          <a:p>
            <a:pPr algn="just">
              <a:buNone/>
            </a:pP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Hãy quan sát v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nêu nội dung các hình ảnh dưới đây v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cho biết hình ảnh đó được chụp v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o thời gian n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o? Ở đâu?</a:t>
            </a:r>
            <a:endParaRPr lang="en-US" altLang="en-US" sz="35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600200" y="990600"/>
            <a:ext cx="8915400" cy="1754188"/>
          </a:xfrm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1" u="none" strike="noStrike" kern="0" cap="none" spc="0" normalizeH="0" baseline="0" noProof="1">
                <a:solidFill>
                  <a:srgbClr val="0B19C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</a:t>
            </a:r>
            <a:br>
              <a:rPr sz="36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sz="3600" b="1" i="1" u="none" strike="noStrike" kern="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 năm kháng chiến bảo vệ độc lập dân tộc </a:t>
            </a:r>
            <a:br>
              <a:rPr sz="36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sz="3600" b="1" i="1" u="none" strike="noStrike" kern="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( 1945 – 1954)</a:t>
            </a:r>
            <a:endParaRPr kumimoji="0" sz="3600" b="1" i="1" u="none" strike="noStrike" kern="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4339" name="Rectangle 7"/>
          <p:cNvSpPr txBox="1"/>
          <p:nvPr/>
        </p:nvSpPr>
        <p:spPr>
          <a:xfrm>
            <a:off x="1600200" y="2590800"/>
            <a:ext cx="3276600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 algn="ctr" eaLnBrk="0" hangingPunct="0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HOẠT ĐỘNG 3:</a:t>
            </a: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341" name="Text Box 8"/>
          <p:cNvSpPr txBox="1"/>
          <p:nvPr/>
        </p:nvSpPr>
        <p:spPr>
          <a:xfrm>
            <a:off x="1524000" y="528638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C8"/>
                </a:solidFill>
                <a:latin typeface="Times New Roman" panose="02020603050405020304" pitchFamily="18" charset="0"/>
              </a:rPr>
              <a:t>Lịch sử</a:t>
            </a:r>
            <a:endParaRPr lang="en-US" altLang="en-US" sz="2800" b="1" u="sng" dirty="0">
              <a:solidFill>
                <a:srgbClr val="0000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uongung_toanquockhangchien"/>
          <p:cNvPicPr>
            <a:picLocks noChangeAspect="1"/>
          </p:cNvPicPr>
          <p:nvPr/>
        </p:nvPicPr>
        <p:blipFill>
          <a:blip r:embed="rId3"/>
          <a:srcRect l="1405" t="34251" r="49326" b="23236"/>
          <a:stretch>
            <a:fillRect/>
          </a:stretch>
        </p:blipFill>
        <p:spPr>
          <a:xfrm>
            <a:off x="1516063" y="239713"/>
            <a:ext cx="8839200" cy="476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Text Box 5"/>
          <p:cNvSpPr txBox="1"/>
          <p:nvPr/>
        </p:nvSpPr>
        <p:spPr>
          <a:xfrm>
            <a:off x="1524000" y="5245100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Hưởng ứng lời kêu gọi to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n quốc kháng chiến của  Chủ tịch Hồ Chí Minh, nhân dân H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Nội dựng chiến luỹ trên đường phố để ngăn cản quân Pháp cuối 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1946.</a:t>
            </a:r>
            <a:endParaRPr lang="en-US" altLang="en-US" sz="2800" b="1" i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76200"/>
            <a:ext cx="1524000" cy="3698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8534400" cy="563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Text Box 6"/>
          <p:cNvSpPr txBox="1"/>
          <p:nvPr/>
        </p:nvSpPr>
        <p:spPr>
          <a:xfrm>
            <a:off x="1752600" y="5827713"/>
            <a:ext cx="8686800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Nhân dân Phú Thọ cắm chông chống quân Pháp nhảy dù trong chiến dịch Việt Bắc thu – đông 1947.</a:t>
            </a:r>
            <a:endParaRPr lang="en-US" altLang="en-US" sz="2800" b="1" i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988" y="5327650"/>
            <a:ext cx="887413" cy="3683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/>
          <p:nvPr/>
        </p:nvSpPr>
        <p:spPr>
          <a:xfrm>
            <a:off x="1524000" y="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410" name="Picture 5" descr="HCT theo doi MT Dong Khe (Cao Bang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52400"/>
            <a:ext cx="8153400" cy="5653088"/>
          </a:xfrm>
          <a:prstGeom prst="rect">
            <a:avLst/>
          </a:prstGeom>
          <a:noFill/>
          <a:ln w="95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7" name="Text Box 7"/>
          <p:cNvSpPr txBox="1"/>
          <p:nvPr/>
        </p:nvSpPr>
        <p:spPr>
          <a:xfrm>
            <a:off x="1905000" y="5827713"/>
            <a:ext cx="8763000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Bác Hồ quan sát  mặt trận Biên giới trong chiến dịch Biên giới thu- đông -1950</a:t>
            </a:r>
            <a:endParaRPr lang="en-US" altLang="en-US" sz="2800" b="1" i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5659438"/>
            <a:ext cx="9144000" cy="114300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Cờ chiến thắng tung bay trên nóc hầm tướng </a:t>
            </a:r>
            <a:b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</a:b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Đờ Ca –xtơ-ri trong chiến dịch Điện Biên Phủ 1954</a:t>
            </a:r>
            <a:endParaRPr lang="en-US" altLang="en-US" sz="2800" b="1" i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lum contrast="54000"/>
          </a:blip>
          <a:stretch>
            <a:fillRect/>
          </a:stretch>
        </p:blipFill>
        <p:spPr>
          <a:xfrm>
            <a:off x="2008188" y="207963"/>
            <a:ext cx="8153400" cy="5526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9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>
          <a:xfrm>
            <a:off x="9317355" y="1052830"/>
            <a:ext cx="2690813" cy="357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AutoShape 3"/>
          <p:cNvSpPr/>
          <p:nvPr/>
        </p:nvSpPr>
        <p:spPr>
          <a:xfrm>
            <a:off x="5715318" y="1786890"/>
            <a:ext cx="2811462" cy="1349375"/>
          </a:xfrm>
          <a:prstGeom prst="wedgeEllipseCallout">
            <a:avLst>
              <a:gd name="adj1" fmla="val 97708"/>
              <a:gd name="adj2" fmla="val -54167"/>
            </a:avLst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vi-VN" altLang="en-US" sz="3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Về nh</a:t>
            </a:r>
            <a:r>
              <a:rPr lang="vi-VN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</a:p>
        </p:txBody>
      </p:sp>
      <p:sp>
        <p:nvSpPr>
          <p:cNvPr id="20484" name="Rectangle 5"/>
          <p:cNvSpPr>
            <a:spLocks noGrp="1"/>
          </p:cNvSpPr>
          <p:nvPr>
            <p:ph type="title" hasCustomPrompt="1"/>
          </p:nvPr>
        </p:nvSpPr>
        <p:spPr>
          <a:xfrm>
            <a:off x="1524635" y="3801110"/>
            <a:ext cx="8571865" cy="1752600"/>
          </a:xfrm>
        </p:spPr>
        <p:txBody>
          <a:bodyPr vert="horz" wrap="square" lIns="91440" tIns="45720" rIns="91440" bIns="45720" anchor="ctr" anchorCtr="0"/>
          <a:lstStyle/>
          <a:p>
            <a:pPr algn="l">
              <a:buNone/>
            </a:pPr>
            <a:r>
              <a:rPr lang="vi-VN" altLang="en-US" sz="4000" b="1" i="1" dirty="0">
                <a:solidFill>
                  <a:srgbClr val="2D2D8A"/>
                </a:solidFill>
                <a:latin typeface="Times New Roman" panose="02020603050405020304" pitchFamily="18" charset="0"/>
              </a:rPr>
              <a:t>- Xem lại các kiến thức vừa học.</a:t>
            </a:r>
            <a:br>
              <a:rPr lang="vi-VN" altLang="en-US" sz="4000" b="1" i="1" dirty="0">
                <a:solidFill>
                  <a:srgbClr val="2D2D8A"/>
                </a:solidFill>
                <a:latin typeface="Times New Roman" panose="02020603050405020304" pitchFamily="18" charset="0"/>
              </a:rPr>
            </a:br>
            <a:r>
              <a:rPr lang="vi-VN" altLang="en-US" sz="4000" b="1" i="1" dirty="0">
                <a:solidFill>
                  <a:srgbClr val="2D2D8A"/>
                </a:solidFill>
                <a:latin typeface="Times New Roman" panose="02020603050405020304" pitchFamily="18" charset="0"/>
                <a:sym typeface="+mn-ea"/>
              </a:rPr>
              <a:t>- Xem trước b</a:t>
            </a:r>
            <a:r>
              <a:rPr lang="en-US" sz="4000" b="1" i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sz="4000" b="1" i="1" dirty="0">
                <a:solidFill>
                  <a:srgbClr val="2D2D8A"/>
                </a:solidFill>
                <a:latin typeface="Times New Roman" panose="02020603050405020304" pitchFamily="18" charset="0"/>
                <a:sym typeface="+mn-ea"/>
              </a:rPr>
              <a:t>i: </a:t>
            </a:r>
            <a:r>
              <a:rPr lang="vi-VN" altLang="en-US" sz="4000" b="1" i="1" dirty="0">
                <a:solidFill>
                  <a:srgbClr val="2D2D8A"/>
                </a:solidFill>
                <a:latin typeface="Times New Roman" panose="02020603050405020304" pitchFamily="18" charset="0"/>
                <a:sym typeface="+mn-ea"/>
              </a:rPr>
              <a:t>NƯỚC NHÀ BỊ CHIA CẮT</a:t>
            </a:r>
            <a:endParaRPr lang="vi-VN" altLang="en-US" sz="4000" b="1" i="1" dirty="0">
              <a:solidFill>
                <a:srgbClr val="2D2D8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Text Box 8"/>
          <p:cNvSpPr txBox="1"/>
          <p:nvPr/>
        </p:nvSpPr>
        <p:spPr>
          <a:xfrm>
            <a:off x="1524000" y="528638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C8"/>
                </a:solidFill>
                <a:latin typeface="Times New Roman" panose="02020603050405020304" pitchFamily="18" charset="0"/>
              </a:rPr>
              <a:t>Lịch sử</a:t>
            </a:r>
            <a:endParaRPr lang="en-US" altLang="en-US" sz="2800" b="1" u="sng" dirty="0">
              <a:solidFill>
                <a:srgbClr val="0000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7" name="Picture 12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038" y="61913"/>
            <a:ext cx="1295400" cy="124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Nơi giữ chỗ cho Nội dung 3" descr="2107429432_ac197064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001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1905000" y="2057400"/>
            <a:ext cx="8229600" cy="2517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500" b="1" i="1" u="none" strike="noStrike" kern="0" cap="none" spc="0" normalizeH="0" baseline="0" noProof="1">
                <a:solidFill>
                  <a:srgbClr val="0B19C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500" b="1" i="1" u="none" strike="noStrike" kern="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 năm kháng chiến bảo vệ độc lập dân tộc ( 1945 – 1954 )</a:t>
            </a:r>
            <a:endParaRPr kumimoji="0" sz="4500" b="1" i="1" u="none" strike="noStrike" kern="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099" name="Text Box 8"/>
          <p:cNvSpPr txBox="1"/>
          <p:nvPr/>
        </p:nvSpPr>
        <p:spPr>
          <a:xfrm>
            <a:off x="1524000" y="528638"/>
            <a:ext cx="9144000" cy="784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 u="sng" dirty="0">
                <a:solidFill>
                  <a:srgbClr val="0000C8"/>
                </a:solidFill>
                <a:latin typeface="Times New Roman" panose="02020603050405020304" pitchFamily="18" charset="0"/>
              </a:rPr>
              <a:t>Lịch sử</a:t>
            </a:r>
            <a:endParaRPr lang="en-US" altLang="en-US" sz="4500" b="1" u="sng" dirty="0">
              <a:solidFill>
                <a:srgbClr val="0000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048000" y="3581400"/>
            <a:ext cx="6096000" cy="2590800"/>
          </a:xfrm>
          <a:prstGeom prst="cloudCallout">
            <a:avLst>
              <a:gd name="adj1" fmla="val 70205"/>
              <a:gd name="adj2" fmla="val 5177"/>
            </a:avLst>
          </a:prstGeom>
          <a:noFill/>
          <a:ln w="25400" algn="ctr">
            <a:solidFill>
              <a:srgbClr val="23236F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ffany-Heavy" pitchFamily="2" charset="0"/>
                <a:cs typeface="Times New Roman" panose="02020603050405020304" pitchFamily="18" charset="0"/>
              </a:rPr>
              <a:t>Ai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ffany-Heavy" pitchFamily="2" charset="0"/>
                <a:cs typeface="Times New Roman" panose="02020603050405020304" pitchFamily="18" charset="0"/>
              </a:rPr>
              <a:t>nhanh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ffany-Heavy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ffany-Heavy" pitchFamily="2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ffany-Heavy" pitchFamily="2" charset="0"/>
                <a:cs typeface="Times New Roman" panose="02020603050405020304" pitchFamily="18" charset="0"/>
              </a:rPr>
              <a:t>Ai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ffany-Heavy" pitchFamily="2" charset="0"/>
                <a:cs typeface="Times New Roman" panose="02020603050405020304" pitchFamily="18" charset="0"/>
              </a:rPr>
              <a:t>đúng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ffany-Heavy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2" name="Rectangle 7"/>
          <p:cNvSpPr>
            <a:spLocks noGrp="1"/>
          </p:cNvSpPr>
          <p:nvPr>
            <p:ph type="title" hasCustomPrompt="1"/>
          </p:nvPr>
        </p:nvSpPr>
        <p:spPr>
          <a:xfrm>
            <a:off x="1524000" y="2971800"/>
            <a:ext cx="4038600" cy="712788"/>
          </a:xfrm>
        </p:spPr>
        <p:txBody>
          <a:bodyPr vert="horz" wrap="square" lIns="91440" tIns="45720" rIns="91440" bIns="45720"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HOẠT ĐỘNG 1:</a:t>
            </a:r>
          </a:p>
        </p:txBody>
      </p:sp>
      <p:sp>
        <p:nvSpPr>
          <p:cNvPr id="3" name="Nơi giữ chỗ cho Nội dung 2"/>
          <p:cNvSpPr/>
          <p:nvPr/>
        </p:nvSpPr>
        <p:spPr bwMode="auto">
          <a:xfrm>
            <a:off x="1676400" y="990600"/>
            <a:ext cx="8872194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1" u="none" strike="noStrike" kern="1200" cap="none" spc="0" normalizeH="0" baseline="0" noProof="1">
                <a:solidFill>
                  <a:srgbClr val="0B19C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1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 năm kháng chiến bảo vệ độc lập dân tộc ( 1945 – 1954 )</a:t>
            </a:r>
            <a:endParaRPr kumimoji="0" sz="3600" b="1" i="1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124" name="Text Box 8"/>
          <p:cNvSpPr txBox="1"/>
          <p:nvPr/>
        </p:nvSpPr>
        <p:spPr>
          <a:xfrm>
            <a:off x="1524000" y="528638"/>
            <a:ext cx="9144000" cy="6302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 b="1" u="sng" dirty="0">
                <a:solidFill>
                  <a:srgbClr val="0000C8"/>
                </a:solidFill>
                <a:latin typeface="Times New Roman" panose="02020603050405020304" pitchFamily="18" charset="0"/>
              </a:rPr>
              <a:t>Lịch sử</a:t>
            </a:r>
            <a:endParaRPr lang="en-US" altLang="en-US" sz="3500" b="1" u="sng" dirty="0">
              <a:solidFill>
                <a:srgbClr val="0000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/>
          <p:nvPr/>
        </p:nvSpPr>
        <p:spPr>
          <a:xfrm>
            <a:off x="2145617" y="315119"/>
            <a:ext cx="7516813" cy="13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B19C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Tình thế hiểm nghèo của nước ta sau</a:t>
            </a:r>
          </a:p>
          <a:p>
            <a:pPr algn="ctr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Cách mạng tháng 8 thường được</a:t>
            </a:r>
          </a:p>
          <a:p>
            <a:pPr algn="ctr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diễn tả bằng cụm từ 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146" name="Group 51"/>
          <p:cNvGrpSpPr/>
          <p:nvPr/>
        </p:nvGrpSpPr>
        <p:grpSpPr>
          <a:xfrm>
            <a:off x="379413" y="1587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48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vi-VN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utoShape 51"/>
          <p:cNvSpPr/>
          <p:nvPr/>
        </p:nvSpPr>
        <p:spPr>
          <a:xfrm>
            <a:off x="1951038" y="2681288"/>
            <a:ext cx="5464175" cy="74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cân treo sợi tóc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" y="2940050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250" y="2717800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806450" y="27908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WordArt 226"/>
          <p:cNvSpPr>
            <a:spLocks noTextEdit="1"/>
          </p:cNvSpPr>
          <p:nvPr/>
        </p:nvSpPr>
        <p:spPr>
          <a:xfrm>
            <a:off x="1012825" y="29035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</a:p>
        </p:txBody>
      </p:sp>
      <p:sp>
        <p:nvSpPr>
          <p:cNvPr id="4" name="AutoShape 51"/>
          <p:cNvSpPr/>
          <p:nvPr/>
        </p:nvSpPr>
        <p:spPr>
          <a:xfrm>
            <a:off x="1965325" y="3659188"/>
            <a:ext cx="5449888" cy="74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Cực kì nguy hiểm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00" y="3930650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0" y="3708400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787400" y="37814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7" name="WordArt 226"/>
          <p:cNvSpPr>
            <a:spLocks noTextEdit="1"/>
          </p:cNvSpPr>
          <p:nvPr/>
        </p:nvSpPr>
        <p:spPr>
          <a:xfrm>
            <a:off x="993775" y="38941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/>
          <p:nvPr/>
        </p:nvSpPr>
        <p:spPr>
          <a:xfrm>
            <a:off x="1911350" y="4662488"/>
            <a:ext cx="5503863" cy="74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Rất nguy hiểm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00" y="4921250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0" y="4699000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787400" y="47720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2" name="WordArt 226"/>
          <p:cNvSpPr>
            <a:spLocks noTextEdit="1"/>
          </p:cNvSpPr>
          <p:nvPr/>
        </p:nvSpPr>
        <p:spPr>
          <a:xfrm>
            <a:off x="993775" y="4884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</a:p>
        </p:txBody>
      </p:sp>
      <p:sp>
        <p:nvSpPr>
          <p:cNvPr id="16" name="AutoShape 51"/>
          <p:cNvSpPr/>
          <p:nvPr/>
        </p:nvSpPr>
        <p:spPr>
          <a:xfrm>
            <a:off x="1868488" y="5619750"/>
            <a:ext cx="5546725" cy="74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 Vô cùng khốn khổ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00" y="5911850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0" y="5689600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787400" y="57626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7" name="WordArt 226"/>
          <p:cNvSpPr>
            <a:spLocks noTextEdit="1"/>
          </p:cNvSpPr>
          <p:nvPr/>
        </p:nvSpPr>
        <p:spPr>
          <a:xfrm>
            <a:off x="993775" y="58753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</a:p>
        </p:txBody>
      </p:sp>
      <p:sp>
        <p:nvSpPr>
          <p:cNvPr id="6171" name="AutoShape 27"/>
          <p:cNvSpPr/>
          <p:nvPr/>
        </p:nvSpPr>
        <p:spPr>
          <a:xfrm>
            <a:off x="636588" y="1233488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9" name="WordArt 28"/>
          <p:cNvSpPr>
            <a:spLocks noTextEdit="1"/>
          </p:cNvSpPr>
          <p:nvPr/>
        </p:nvSpPr>
        <p:spPr>
          <a:xfrm>
            <a:off x="1062038" y="1620838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</a:p>
        </p:txBody>
      </p:sp>
      <p:grpSp>
        <p:nvGrpSpPr>
          <p:cNvPr id="25" name="Group 33"/>
          <p:cNvGrpSpPr/>
          <p:nvPr/>
        </p:nvGrpSpPr>
        <p:grpSpPr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6173" name="AutoShape 34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en-US" sz="6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4" name="WordArt 35"/>
            <p:cNvSpPr>
              <a:spLocks noTextEdit="1"/>
            </p:cNvSpPr>
            <p:nvPr/>
          </p:nvSpPr>
          <p:spPr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72" name="WordArt 36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2" name="WordArt 37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8" name="WordArt 38"/>
          <p:cNvSpPr>
            <a:spLocks noTextEdit="1"/>
          </p:cNvSpPr>
          <p:nvPr/>
        </p:nvSpPr>
        <p:spPr>
          <a:xfrm>
            <a:off x="9453563" y="37893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</p:txBody>
      </p:sp>
      <p:sp>
        <p:nvSpPr>
          <p:cNvPr id="6175" name="WordArt 39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</p:txBody>
      </p:sp>
      <p:sp>
        <p:nvSpPr>
          <p:cNvPr id="6176" name="WordArt 40"/>
          <p:cNvSpPr>
            <a:spLocks noTextEdit="1"/>
          </p:cNvSpPr>
          <p:nvPr/>
        </p:nvSpPr>
        <p:spPr>
          <a:xfrm>
            <a:off x="9496425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6177" name="WordArt 41"/>
          <p:cNvSpPr>
            <a:spLocks noTextEdit="1"/>
          </p:cNvSpPr>
          <p:nvPr/>
        </p:nvSpPr>
        <p:spPr>
          <a:xfrm>
            <a:off x="9463088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</a:p>
        </p:txBody>
      </p:sp>
      <p:sp>
        <p:nvSpPr>
          <p:cNvPr id="6178" name="WordArt 42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</a:p>
        </p:txBody>
      </p:sp>
      <p:sp>
        <p:nvSpPr>
          <p:cNvPr id="6179" name="WordArt 43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</a:p>
        </p:txBody>
      </p:sp>
      <p:sp>
        <p:nvSpPr>
          <p:cNvPr id="6180" name="WordArt 44"/>
          <p:cNvSpPr>
            <a:spLocks noTextEdit="1"/>
          </p:cNvSpPr>
          <p:nvPr/>
        </p:nvSpPr>
        <p:spPr>
          <a:xfrm>
            <a:off x="9453563" y="38036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</a:p>
        </p:txBody>
      </p:sp>
      <p:sp>
        <p:nvSpPr>
          <p:cNvPr id="6181" name="WordArt 45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</a:p>
        </p:txBody>
      </p:sp>
      <p:sp>
        <p:nvSpPr>
          <p:cNvPr id="6182" name="WordArt 46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</a:p>
        </p:txBody>
      </p:sp>
      <p:sp>
        <p:nvSpPr>
          <p:cNvPr id="6183" name="WordArt 47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</a:p>
        </p:txBody>
      </p:sp>
      <p:sp>
        <p:nvSpPr>
          <p:cNvPr id="6184" name="WordArt 48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</a:p>
        </p:txBody>
      </p:sp>
      <p:sp>
        <p:nvSpPr>
          <p:cNvPr id="6185" name="WordArt 49"/>
          <p:cNvSpPr>
            <a:spLocks noTextEdit="1"/>
          </p:cNvSpPr>
          <p:nvPr/>
        </p:nvSpPr>
        <p:spPr>
          <a:xfrm>
            <a:off x="9439275" y="3798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</a:p>
        </p:txBody>
      </p:sp>
      <p:sp>
        <p:nvSpPr>
          <p:cNvPr id="6186" name="WordArt 50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</a:p>
        </p:txBody>
      </p:sp>
      <p:sp>
        <p:nvSpPr>
          <p:cNvPr id="6187" name="WordArt 51"/>
          <p:cNvSpPr>
            <a:spLocks noTextEdit="1"/>
          </p:cNvSpPr>
          <p:nvPr/>
        </p:nvSpPr>
        <p:spPr>
          <a:xfrm>
            <a:off x="9448800" y="3817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6171" grpId="0" bldLvl="0" animBg="1"/>
      <p:bldP spid="617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/>
          <p:nvPr/>
        </p:nvSpPr>
        <p:spPr>
          <a:xfrm>
            <a:off x="2603500" y="131763"/>
            <a:ext cx="8372475" cy="17097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Sau Cách mạng tháng Tám nhân dân ta</a:t>
            </a:r>
            <a:endParaRPr lang="vi-VN" altLang="en-US" sz="3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phải</a:t>
            </a: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đương đầu với ba loại giặc 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sau đây?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70" name="Group 51"/>
          <p:cNvGrpSpPr/>
          <p:nvPr/>
        </p:nvGrpSpPr>
        <p:grpSpPr>
          <a:xfrm>
            <a:off x="1520825" y="-4762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172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vi-VN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utoShape 51"/>
          <p:cNvSpPr/>
          <p:nvPr/>
        </p:nvSpPr>
        <p:spPr>
          <a:xfrm>
            <a:off x="3048000" y="2667000"/>
            <a:ext cx="5562600" cy="90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Giặc dốt, giặc đói.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2088" y="29384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088" y="27162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19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WordArt 226"/>
          <p:cNvSpPr>
            <a:spLocks noTextEdit="1"/>
          </p:cNvSpPr>
          <p:nvPr/>
        </p:nvSpPr>
        <p:spPr>
          <a:xfrm>
            <a:off x="2125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</a:p>
        </p:txBody>
      </p:sp>
      <p:sp>
        <p:nvSpPr>
          <p:cNvPr id="4" name="AutoShape 51"/>
          <p:cNvSpPr/>
          <p:nvPr/>
        </p:nvSpPr>
        <p:spPr>
          <a:xfrm>
            <a:off x="3048000" y="3656013"/>
            <a:ext cx="5578475" cy="90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Giặc hỏa, giặc dốt, giặc đói.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38" y="39290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38" y="37068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00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WordArt 226"/>
          <p:cNvSpPr>
            <a:spLocks noTextEdit="1"/>
          </p:cNvSpPr>
          <p:nvPr/>
        </p:nvSpPr>
        <p:spPr>
          <a:xfrm>
            <a:off x="2106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/>
          <p:nvPr/>
        </p:nvSpPr>
        <p:spPr>
          <a:xfrm>
            <a:off x="3048000" y="4646613"/>
            <a:ext cx="5578475" cy="90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Giặc dốt, giặc đói, giặc giã.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38" y="49196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38" y="46974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00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6" name="WordArt 226"/>
          <p:cNvSpPr>
            <a:spLocks noTextEdit="1"/>
          </p:cNvSpPr>
          <p:nvPr/>
        </p:nvSpPr>
        <p:spPr>
          <a:xfrm>
            <a:off x="2106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</a:p>
        </p:txBody>
      </p:sp>
      <p:sp>
        <p:nvSpPr>
          <p:cNvPr id="16" name="AutoShape 51"/>
          <p:cNvSpPr/>
          <p:nvPr/>
        </p:nvSpPr>
        <p:spPr>
          <a:xfrm>
            <a:off x="3048000" y="5637213"/>
            <a:ext cx="6477000" cy="90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Giặc dốt, giặc đói, giặc ngoại xâm.</a:t>
            </a:r>
          </a:p>
          <a:p>
            <a:pPr algn="ctr"/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38" y="59102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38" y="56880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00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1" name="WordArt 226"/>
          <p:cNvSpPr>
            <a:spLocks noTextEdit="1"/>
          </p:cNvSpPr>
          <p:nvPr/>
        </p:nvSpPr>
        <p:spPr>
          <a:xfrm>
            <a:off x="2106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</a:p>
        </p:txBody>
      </p:sp>
      <p:sp>
        <p:nvSpPr>
          <p:cNvPr id="8219" name="AutoShape 27"/>
          <p:cNvSpPr/>
          <p:nvPr/>
        </p:nvSpPr>
        <p:spPr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3" name="WordArt 32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7194" name="WordArt 33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7195" name="WordArt 34"/>
          <p:cNvSpPr>
            <a:spLocks noTextEdit="1"/>
          </p:cNvSpPr>
          <p:nvPr/>
        </p:nvSpPr>
        <p:spPr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</p:txBody>
      </p:sp>
      <p:sp>
        <p:nvSpPr>
          <p:cNvPr id="7196" name="WordArt 35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</p:txBody>
      </p:sp>
      <p:sp>
        <p:nvSpPr>
          <p:cNvPr id="7197" name="WordArt 36"/>
          <p:cNvSpPr>
            <a:spLocks noTextEdit="1"/>
          </p:cNvSpPr>
          <p:nvPr/>
        </p:nvSpPr>
        <p:spPr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7198" name="WordArt 37"/>
          <p:cNvSpPr>
            <a:spLocks noTextEdit="1"/>
          </p:cNvSpPr>
          <p:nvPr/>
        </p:nvSpPr>
        <p:spPr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</a:p>
        </p:txBody>
      </p:sp>
      <p:sp>
        <p:nvSpPr>
          <p:cNvPr id="7199" name="WordArt 38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</a:p>
        </p:txBody>
      </p:sp>
      <p:sp>
        <p:nvSpPr>
          <p:cNvPr id="7200" name="WordArt 39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</a:p>
        </p:txBody>
      </p:sp>
      <p:sp>
        <p:nvSpPr>
          <p:cNvPr id="7201" name="WordArt 40"/>
          <p:cNvSpPr>
            <a:spLocks noTextEdit="1"/>
          </p:cNvSpPr>
          <p:nvPr/>
        </p:nvSpPr>
        <p:spPr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</a:p>
        </p:txBody>
      </p:sp>
      <p:sp>
        <p:nvSpPr>
          <p:cNvPr id="7202" name="WordArt 41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</a:p>
        </p:txBody>
      </p:sp>
      <p:sp>
        <p:nvSpPr>
          <p:cNvPr id="7203" name="WordArt 42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</a:p>
        </p:txBody>
      </p:sp>
      <p:sp>
        <p:nvSpPr>
          <p:cNvPr id="7204" name="WordArt 43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</a:p>
        </p:txBody>
      </p:sp>
      <p:sp>
        <p:nvSpPr>
          <p:cNvPr id="7205" name="WordArt 44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</a:p>
        </p:txBody>
      </p:sp>
      <p:sp>
        <p:nvSpPr>
          <p:cNvPr id="7206" name="WordArt 45"/>
          <p:cNvSpPr>
            <a:spLocks noTextEdit="1"/>
          </p:cNvSpPr>
          <p:nvPr/>
        </p:nvSpPr>
        <p:spPr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</a:p>
        </p:txBody>
      </p:sp>
      <p:sp>
        <p:nvSpPr>
          <p:cNvPr id="7207" name="WordArt 46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</a:p>
        </p:txBody>
      </p:sp>
      <p:sp>
        <p:nvSpPr>
          <p:cNvPr id="7208" name="WordArt 47"/>
          <p:cNvSpPr>
            <a:spLocks noTextEdit="1"/>
          </p:cNvSpPr>
          <p:nvPr/>
        </p:nvSpPr>
        <p:spPr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</a:p>
        </p:txBody>
      </p:sp>
      <p:grpSp>
        <p:nvGrpSpPr>
          <p:cNvPr id="21" name="Group 48"/>
          <p:cNvGrpSpPr/>
          <p:nvPr/>
        </p:nvGrpSpPr>
        <p:grpSpPr>
          <a:xfrm>
            <a:off x="8915400" y="2514600"/>
            <a:ext cx="1752600" cy="1752600"/>
            <a:chOff x="4320" y="2928"/>
            <a:chExt cx="1104" cy="1104"/>
          </a:xfrm>
        </p:grpSpPr>
        <p:sp>
          <p:nvSpPr>
            <p:cNvPr id="7212" name="AutoShape 49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en-US" sz="6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13" name="WordArt 50"/>
            <p:cNvSpPr>
              <a:spLocks noTextEdit="1"/>
            </p:cNvSpPr>
            <p:nvPr/>
          </p:nvSpPr>
          <p:spPr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7211" name="WordArt 28"/>
          <p:cNvSpPr>
            <a:spLocks noTextEdit="1"/>
          </p:cNvSpPr>
          <p:nvPr/>
        </p:nvSpPr>
        <p:spPr>
          <a:xfrm>
            <a:off x="19812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500"/>
                            </p:stCondLst>
                            <p:childTnLst>
                              <p:par>
                                <p:cTn id="17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043" grpId="0" bldLvl="0" animBg="1"/>
      <p:bldP spid="4" grpId="0" bldLvl="0" animBg="1"/>
      <p:bldP spid="7" grpId="0" bldLvl="0" animBg="1"/>
      <p:bldP spid="13" grpId="0" bldLvl="0" animBg="1"/>
      <p:bldP spid="16" grpId="0" bldLvl="0" animBg="1"/>
      <p:bldP spid="16" grpId="1" animBg="1"/>
      <p:bldP spid="19" grpId="0" bldLvl="0" animBg="1"/>
      <p:bldP spid="8219" grpId="0" bldLvl="0" animBg="1"/>
      <p:bldP spid="821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/>
          <p:nvPr/>
        </p:nvSpPr>
        <p:spPr>
          <a:xfrm>
            <a:off x="3143250" y="323850"/>
            <a:ext cx="7315200" cy="17335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“Chín năm 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một Điện Biên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Nên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 hoa đỏ, nên thiên sử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ng.”</a:t>
            </a:r>
          </a:p>
          <a:p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Em hãy cho biết: chín năm đó được bắt đầu</a:t>
            </a:r>
          </a:p>
          <a:p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kết thúc v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o thời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4" name="Group 51"/>
          <p:cNvGrpSpPr/>
          <p:nvPr/>
        </p:nvGrpSpPr>
        <p:grpSpPr>
          <a:xfrm>
            <a:off x="151130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96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vi-VN" altLang="en-US" sz="2000" dirty="0">
                <a:latin typeface=".VnTime" panose="020B7200000000000000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/>
          <p:nvPr/>
        </p:nvSpPr>
        <p:spPr>
          <a:xfrm>
            <a:off x="3076575" y="2667000"/>
            <a:ext cx="5000625" cy="7604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1955 - 1964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425" y="2924175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425" y="2701925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52625" y="27749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8200" name="WordArt 226"/>
          <p:cNvSpPr>
            <a:spLocks noTextEdit="1"/>
          </p:cNvSpPr>
          <p:nvPr/>
        </p:nvSpPr>
        <p:spPr>
          <a:xfrm>
            <a:off x="2159000" y="28876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" name="AutoShape 51"/>
          <p:cNvSpPr/>
          <p:nvPr/>
        </p:nvSpPr>
        <p:spPr>
          <a:xfrm>
            <a:off x="3057525" y="3657600"/>
            <a:ext cx="5019675" cy="7604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1930 - 1939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75" y="3914775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75" y="3692525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33575" y="37655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8205" name="WordArt 226"/>
          <p:cNvSpPr>
            <a:spLocks noTextEdit="1"/>
          </p:cNvSpPr>
          <p:nvPr/>
        </p:nvSpPr>
        <p:spPr>
          <a:xfrm>
            <a:off x="2139950" y="38782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b</a:t>
            </a:r>
          </a:p>
        </p:txBody>
      </p:sp>
      <p:sp>
        <p:nvSpPr>
          <p:cNvPr id="9" name="AutoShape 51"/>
          <p:cNvSpPr/>
          <p:nvPr/>
        </p:nvSpPr>
        <p:spPr>
          <a:xfrm>
            <a:off x="3057525" y="4648200"/>
            <a:ext cx="5019675" cy="7604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1945 - 1954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75" y="4905375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75" y="4683125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33575" y="47561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8210" name="WordArt 226"/>
          <p:cNvSpPr>
            <a:spLocks noTextEdit="1"/>
          </p:cNvSpPr>
          <p:nvPr/>
        </p:nvSpPr>
        <p:spPr>
          <a:xfrm>
            <a:off x="2139950" y="4868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16" name="AutoShape 51"/>
          <p:cNvSpPr/>
          <p:nvPr/>
        </p:nvSpPr>
        <p:spPr>
          <a:xfrm>
            <a:off x="3057525" y="5638800"/>
            <a:ext cx="5019675" cy="7604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1954 - 1963 </a:t>
            </a:r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7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75" y="5895975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75" y="5673725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33575" y="57467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8215" name="WordArt 226"/>
          <p:cNvSpPr>
            <a:spLocks noTextEdit="1"/>
          </p:cNvSpPr>
          <p:nvPr/>
        </p:nvSpPr>
        <p:spPr>
          <a:xfrm>
            <a:off x="2139950" y="58594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d</a:t>
            </a:r>
          </a:p>
        </p:txBody>
      </p:sp>
      <p:sp>
        <p:nvSpPr>
          <p:cNvPr id="10267" name="AutoShape 27"/>
          <p:cNvSpPr/>
          <p:nvPr/>
        </p:nvSpPr>
        <p:spPr>
          <a:xfrm>
            <a:off x="16002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18" name="WordArt 33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</a:p>
        </p:txBody>
      </p:sp>
      <p:sp>
        <p:nvSpPr>
          <p:cNvPr id="2" name="WordArt 34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</a:p>
        </p:txBody>
      </p:sp>
      <p:sp>
        <p:nvSpPr>
          <p:cNvPr id="8220" name="WordArt 35"/>
          <p:cNvSpPr>
            <a:spLocks noTextEdit="1"/>
          </p:cNvSpPr>
          <p:nvPr/>
        </p:nvSpPr>
        <p:spPr>
          <a:xfrm>
            <a:off x="9005888" y="3810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</a:p>
        </p:txBody>
      </p:sp>
      <p:sp>
        <p:nvSpPr>
          <p:cNvPr id="8221" name="WordArt 36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</a:p>
        </p:txBody>
      </p:sp>
      <p:sp>
        <p:nvSpPr>
          <p:cNvPr id="8222" name="WordArt 37"/>
          <p:cNvSpPr>
            <a:spLocks noTextEdit="1"/>
          </p:cNvSpPr>
          <p:nvPr/>
        </p:nvSpPr>
        <p:spPr>
          <a:xfrm>
            <a:off x="9048750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</a:p>
        </p:txBody>
      </p:sp>
      <p:sp>
        <p:nvSpPr>
          <p:cNvPr id="8223" name="WordArt 38"/>
          <p:cNvSpPr>
            <a:spLocks noTextEdit="1"/>
          </p:cNvSpPr>
          <p:nvPr/>
        </p:nvSpPr>
        <p:spPr>
          <a:xfrm>
            <a:off x="9015413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</a:p>
        </p:txBody>
      </p:sp>
      <p:sp>
        <p:nvSpPr>
          <p:cNvPr id="8224" name="WordArt 39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</a:p>
        </p:txBody>
      </p:sp>
      <p:sp>
        <p:nvSpPr>
          <p:cNvPr id="8225" name="WordArt 40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</a:p>
        </p:txBody>
      </p:sp>
      <p:sp>
        <p:nvSpPr>
          <p:cNvPr id="8226" name="WordArt 41"/>
          <p:cNvSpPr>
            <a:spLocks noTextEdit="1"/>
          </p:cNvSpPr>
          <p:nvPr/>
        </p:nvSpPr>
        <p:spPr>
          <a:xfrm>
            <a:off x="9005888" y="3824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</a:p>
        </p:txBody>
      </p:sp>
      <p:sp>
        <p:nvSpPr>
          <p:cNvPr id="8227" name="WordArt 42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</a:p>
        </p:txBody>
      </p:sp>
      <p:sp>
        <p:nvSpPr>
          <p:cNvPr id="8228" name="WordArt 43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</a:p>
        </p:txBody>
      </p:sp>
      <p:sp>
        <p:nvSpPr>
          <p:cNvPr id="8229" name="WordArt 44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11</a:t>
            </a:r>
          </a:p>
        </p:txBody>
      </p:sp>
      <p:sp>
        <p:nvSpPr>
          <p:cNvPr id="8230" name="WordArt 45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12</a:t>
            </a:r>
          </a:p>
        </p:txBody>
      </p:sp>
      <p:sp>
        <p:nvSpPr>
          <p:cNvPr id="8231" name="WordArt 46"/>
          <p:cNvSpPr>
            <a:spLocks noTextEdit="1"/>
          </p:cNvSpPr>
          <p:nvPr/>
        </p:nvSpPr>
        <p:spPr>
          <a:xfrm>
            <a:off x="8991600" y="3819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13</a:t>
            </a:r>
          </a:p>
        </p:txBody>
      </p:sp>
      <p:sp>
        <p:nvSpPr>
          <p:cNvPr id="8232" name="WordArt 47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14</a:t>
            </a:r>
          </a:p>
        </p:txBody>
      </p:sp>
      <p:sp>
        <p:nvSpPr>
          <p:cNvPr id="8233" name="WordArt 48"/>
          <p:cNvSpPr>
            <a:spLocks noTextEdit="1"/>
          </p:cNvSpPr>
          <p:nvPr/>
        </p:nvSpPr>
        <p:spPr>
          <a:xfrm>
            <a:off x="9001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</a:p>
        </p:txBody>
      </p:sp>
      <p:grpSp>
        <p:nvGrpSpPr>
          <p:cNvPr id="21" name="Group 49"/>
          <p:cNvGrpSpPr/>
          <p:nvPr/>
        </p:nvGrpSpPr>
        <p:grpSpPr>
          <a:xfrm>
            <a:off x="8534400" y="2286000"/>
            <a:ext cx="1752600" cy="1524000"/>
            <a:chOff x="4320" y="2928"/>
            <a:chExt cx="1104" cy="1104"/>
          </a:xfrm>
        </p:grpSpPr>
        <p:sp>
          <p:nvSpPr>
            <p:cNvPr id="8237" name="AutoShape 50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en-US" sz="6000" b="1" dirty="0">
                <a:solidFill>
                  <a:srgbClr val="FF0066"/>
                </a:solidFill>
                <a:latin typeface=".VnHelvetInsH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238" name="WordArt 51"/>
            <p:cNvSpPr>
              <a:spLocks noTextEdit="1"/>
            </p:cNvSpPr>
            <p:nvPr/>
          </p:nvSpPr>
          <p:spPr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35" name="WordArt 28"/>
          <p:cNvSpPr>
            <a:spLocks noTextEdit="1"/>
          </p:cNvSpPr>
          <p:nvPr/>
        </p:nvSpPr>
        <p:spPr>
          <a:xfrm>
            <a:off x="20574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500"/>
                            </p:stCondLst>
                            <p:childTnLst>
                              <p:par>
                                <p:cTn id="17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043" grpId="0" bldLvl="0" animBg="1"/>
      <p:bldP spid="7" grpId="0" bldLvl="0" animBg="1"/>
      <p:bldP spid="9" grpId="0" bldLvl="0" animBg="1"/>
      <p:bldP spid="9" grpId="1" animBg="1"/>
      <p:bldP spid="13" grpId="0" bldLvl="0" animBg="1"/>
      <p:bldP spid="19" grpId="0" bldLvl="0" animBg="1"/>
      <p:bldP spid="10267" grpId="0" bldLvl="0" animBg="1"/>
      <p:bldP spid="1026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/>
          <p:nvPr/>
        </p:nvSpPr>
        <p:spPr>
          <a:xfrm>
            <a:off x="2209800" y="111125"/>
            <a:ext cx="7848600" cy="9556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B19C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indent="341630"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Lời kêu gọi to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quốc kháng chiến của</a:t>
            </a:r>
          </a:p>
          <a:p>
            <a:pPr indent="341630"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Chủ tịch Hồ Chí Minh đã khẳng định điều gì?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218" name="Group 51"/>
          <p:cNvGrpSpPr/>
          <p:nvPr/>
        </p:nvGrpSpPr>
        <p:grpSpPr>
          <a:xfrm>
            <a:off x="1520825" y="-4762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0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vi-VN" altLang="en-US" sz="2000" dirty="0">
                <a:latin typeface=".VnTime" panose="020B7200000000000000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/>
          <p:nvPr/>
        </p:nvSpPr>
        <p:spPr>
          <a:xfrm>
            <a:off x="3200400" y="2689225"/>
            <a:ext cx="7239000" cy="99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Tất cả mọi người sinh ra đều có quyền bình đẳng. Tạo </a:t>
            </a:r>
          </a:p>
          <a:p>
            <a:pPr algn="ctr" eaLnBrk="0" hangingPunct="0"/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hóa cho họ những quyền không ai có thể xâm phạm.</a:t>
            </a:r>
            <a:endParaRPr lang="en-US" altLang="en-US" sz="2400" b="1" dirty="0">
              <a:solidFill>
                <a:srgbClr val="0B19C8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2088" y="29384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088" y="27162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19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9224" name="WordArt 226"/>
          <p:cNvSpPr>
            <a:spLocks noTextEdit="1"/>
          </p:cNvSpPr>
          <p:nvPr/>
        </p:nvSpPr>
        <p:spPr>
          <a:xfrm>
            <a:off x="2125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" name="AutoShape 51"/>
          <p:cNvSpPr/>
          <p:nvPr/>
        </p:nvSpPr>
        <p:spPr>
          <a:xfrm>
            <a:off x="3167063" y="3746500"/>
            <a:ext cx="6721475" cy="90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Nước Việt Nam có quyền được hưởng tự do v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độc</a:t>
            </a:r>
          </a:p>
          <a:p>
            <a:pPr eaLnBrk="0" hangingPunct="0"/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lập, v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sự thật đã th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nh một nước tự do, độc lập.</a:t>
            </a:r>
            <a:endParaRPr lang="en-US" altLang="en-US" sz="24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38" y="39290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38" y="37068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00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9229" name="WordArt 226"/>
          <p:cNvSpPr>
            <a:spLocks noTextEdit="1"/>
          </p:cNvSpPr>
          <p:nvPr/>
        </p:nvSpPr>
        <p:spPr>
          <a:xfrm>
            <a:off x="2106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b</a:t>
            </a:r>
          </a:p>
        </p:txBody>
      </p:sp>
      <p:sp>
        <p:nvSpPr>
          <p:cNvPr id="9" name="AutoShape 51"/>
          <p:cNvSpPr/>
          <p:nvPr/>
        </p:nvSpPr>
        <p:spPr>
          <a:xfrm>
            <a:off x="3249613" y="4757738"/>
            <a:ext cx="6586537" cy="90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Mọi người đều có quyền mưu cầu hạnh phúc.</a:t>
            </a:r>
            <a:endParaRPr lang="en-US" altLang="en-US" sz="2400" b="1" dirty="0">
              <a:solidFill>
                <a:srgbClr val="0B19C8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38" y="49196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38" y="46974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00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9234" name="WordArt 226"/>
          <p:cNvSpPr>
            <a:spLocks noTextEdit="1"/>
          </p:cNvSpPr>
          <p:nvPr/>
        </p:nvSpPr>
        <p:spPr>
          <a:xfrm>
            <a:off x="2106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16" name="AutoShape 51"/>
          <p:cNvSpPr/>
          <p:nvPr/>
        </p:nvSpPr>
        <p:spPr>
          <a:xfrm>
            <a:off x="3282950" y="5768975"/>
            <a:ext cx="6553200" cy="90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Chúng ta th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hi sinh tất cả, chứ nhất định không </a:t>
            </a:r>
          </a:p>
          <a:p>
            <a:pPr eaLnBrk="0" hangingPunct="0"/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chịu mất nước, nhất định không chịu l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m nô lệ.</a:t>
            </a:r>
            <a:endParaRPr lang="en-US" altLang="en-US" sz="2400" b="1" dirty="0">
              <a:solidFill>
                <a:srgbClr val="0B19C8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7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38" y="59102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38" y="56880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1900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9239" name="WordArt 226"/>
          <p:cNvSpPr>
            <a:spLocks noTextEdit="1"/>
          </p:cNvSpPr>
          <p:nvPr/>
        </p:nvSpPr>
        <p:spPr>
          <a:xfrm>
            <a:off x="2106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d</a:t>
            </a:r>
          </a:p>
        </p:txBody>
      </p:sp>
      <p:sp>
        <p:nvSpPr>
          <p:cNvPr id="8219" name="AutoShape 27"/>
          <p:cNvSpPr/>
          <p:nvPr/>
        </p:nvSpPr>
        <p:spPr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41" name="WordArt 28"/>
          <p:cNvSpPr>
            <a:spLocks noTextEdit="1"/>
          </p:cNvSpPr>
          <p:nvPr/>
        </p:nvSpPr>
        <p:spPr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</a:p>
        </p:txBody>
      </p:sp>
      <p:sp>
        <p:nvSpPr>
          <p:cNvPr id="9242" name="WordArt 32"/>
          <p:cNvSpPr>
            <a:spLocks noTextEdit="1"/>
          </p:cNvSpPr>
          <p:nvPr/>
        </p:nvSpPr>
        <p:spPr>
          <a:xfrm>
            <a:off x="6330950" y="1466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</a:p>
        </p:txBody>
      </p:sp>
      <p:sp>
        <p:nvSpPr>
          <p:cNvPr id="9243" name="WordArt 33"/>
          <p:cNvSpPr>
            <a:spLocks noTextEdit="1"/>
          </p:cNvSpPr>
          <p:nvPr/>
        </p:nvSpPr>
        <p:spPr>
          <a:xfrm>
            <a:off x="6297613" y="14335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</a:p>
        </p:txBody>
      </p:sp>
      <p:sp>
        <p:nvSpPr>
          <p:cNvPr id="9244" name="WordArt 34"/>
          <p:cNvSpPr>
            <a:spLocks noTextEdit="1"/>
          </p:cNvSpPr>
          <p:nvPr/>
        </p:nvSpPr>
        <p:spPr>
          <a:xfrm>
            <a:off x="6308725" y="1447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</a:p>
        </p:txBody>
      </p:sp>
      <p:sp>
        <p:nvSpPr>
          <p:cNvPr id="9245" name="WordArt 35"/>
          <p:cNvSpPr>
            <a:spLocks noTextEdit="1"/>
          </p:cNvSpPr>
          <p:nvPr/>
        </p:nvSpPr>
        <p:spPr>
          <a:xfrm>
            <a:off x="6308725" y="1466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</a:p>
        </p:txBody>
      </p:sp>
      <p:sp>
        <p:nvSpPr>
          <p:cNvPr id="9246" name="WordArt 36"/>
          <p:cNvSpPr>
            <a:spLocks noTextEdit="1"/>
          </p:cNvSpPr>
          <p:nvPr/>
        </p:nvSpPr>
        <p:spPr>
          <a:xfrm>
            <a:off x="6324600" y="1441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</a:p>
        </p:txBody>
      </p:sp>
      <p:sp>
        <p:nvSpPr>
          <p:cNvPr id="9247" name="WordArt 37"/>
          <p:cNvSpPr>
            <a:spLocks noTextEdit="1"/>
          </p:cNvSpPr>
          <p:nvPr/>
        </p:nvSpPr>
        <p:spPr>
          <a:xfrm>
            <a:off x="6310313" y="14747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</a:p>
        </p:txBody>
      </p:sp>
      <p:sp>
        <p:nvSpPr>
          <p:cNvPr id="9248" name="WordArt 38"/>
          <p:cNvSpPr>
            <a:spLocks noTextEdit="1"/>
          </p:cNvSpPr>
          <p:nvPr/>
        </p:nvSpPr>
        <p:spPr>
          <a:xfrm>
            <a:off x="6297613" y="14890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</a:p>
        </p:txBody>
      </p:sp>
      <p:sp>
        <p:nvSpPr>
          <p:cNvPr id="9249" name="WordArt 39"/>
          <p:cNvSpPr>
            <a:spLocks noTextEdit="1"/>
          </p:cNvSpPr>
          <p:nvPr/>
        </p:nvSpPr>
        <p:spPr>
          <a:xfrm>
            <a:off x="6303963" y="1466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</a:p>
        </p:txBody>
      </p:sp>
      <p:sp>
        <p:nvSpPr>
          <p:cNvPr id="9250" name="WordArt 40"/>
          <p:cNvSpPr>
            <a:spLocks noTextEdit="1"/>
          </p:cNvSpPr>
          <p:nvPr/>
        </p:nvSpPr>
        <p:spPr>
          <a:xfrm>
            <a:off x="6323013" y="1466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</a:p>
        </p:txBody>
      </p:sp>
      <p:sp>
        <p:nvSpPr>
          <p:cNvPr id="9251" name="WordArt 41"/>
          <p:cNvSpPr>
            <a:spLocks noTextEdit="1"/>
          </p:cNvSpPr>
          <p:nvPr/>
        </p:nvSpPr>
        <p:spPr>
          <a:xfrm>
            <a:off x="6310313" y="1447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</a:p>
        </p:txBody>
      </p:sp>
      <p:sp>
        <p:nvSpPr>
          <p:cNvPr id="9252" name="WordArt 42"/>
          <p:cNvSpPr>
            <a:spLocks noTextEdit="1"/>
          </p:cNvSpPr>
          <p:nvPr/>
        </p:nvSpPr>
        <p:spPr>
          <a:xfrm>
            <a:off x="6275388" y="1447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</a:p>
        </p:txBody>
      </p:sp>
      <p:sp>
        <p:nvSpPr>
          <p:cNvPr id="9253" name="WordArt 43"/>
          <p:cNvSpPr>
            <a:spLocks noTextEdit="1"/>
          </p:cNvSpPr>
          <p:nvPr/>
        </p:nvSpPr>
        <p:spPr>
          <a:xfrm>
            <a:off x="6269038" y="14747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11</a:t>
            </a:r>
          </a:p>
        </p:txBody>
      </p:sp>
      <p:sp>
        <p:nvSpPr>
          <p:cNvPr id="9254" name="WordArt 44"/>
          <p:cNvSpPr>
            <a:spLocks noTextEdit="1"/>
          </p:cNvSpPr>
          <p:nvPr/>
        </p:nvSpPr>
        <p:spPr>
          <a:xfrm>
            <a:off x="6303963" y="1462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12</a:t>
            </a:r>
          </a:p>
        </p:txBody>
      </p:sp>
      <p:sp>
        <p:nvSpPr>
          <p:cNvPr id="9255" name="WordArt 45"/>
          <p:cNvSpPr>
            <a:spLocks noTextEdit="1"/>
          </p:cNvSpPr>
          <p:nvPr/>
        </p:nvSpPr>
        <p:spPr>
          <a:xfrm>
            <a:off x="6310313" y="1417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13</a:t>
            </a:r>
          </a:p>
        </p:txBody>
      </p:sp>
      <p:sp>
        <p:nvSpPr>
          <p:cNvPr id="9256" name="WordArt 46"/>
          <p:cNvSpPr>
            <a:spLocks noTextEdit="1"/>
          </p:cNvSpPr>
          <p:nvPr/>
        </p:nvSpPr>
        <p:spPr>
          <a:xfrm>
            <a:off x="6324600" y="1447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14</a:t>
            </a:r>
          </a:p>
        </p:txBody>
      </p:sp>
      <p:sp>
        <p:nvSpPr>
          <p:cNvPr id="9257" name="WordArt 47"/>
          <p:cNvSpPr>
            <a:spLocks noTextEdit="1"/>
          </p:cNvSpPr>
          <p:nvPr/>
        </p:nvSpPr>
        <p:spPr>
          <a:xfrm>
            <a:off x="6324600" y="1447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</a:p>
        </p:txBody>
      </p:sp>
      <p:grpSp>
        <p:nvGrpSpPr>
          <p:cNvPr id="21" name="Group 48"/>
          <p:cNvGrpSpPr/>
          <p:nvPr/>
        </p:nvGrpSpPr>
        <p:grpSpPr>
          <a:xfrm>
            <a:off x="9074150" y="1093788"/>
            <a:ext cx="1524000" cy="1625600"/>
            <a:chOff x="4320" y="2928"/>
            <a:chExt cx="1104" cy="1009"/>
          </a:xfrm>
        </p:grpSpPr>
        <p:sp>
          <p:nvSpPr>
            <p:cNvPr id="9261" name="AutoShape 49"/>
            <p:cNvSpPr/>
            <p:nvPr/>
          </p:nvSpPr>
          <p:spPr>
            <a:xfrm>
              <a:off x="4320" y="2928"/>
              <a:ext cx="1104" cy="1009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en-US" sz="6000" b="1" dirty="0">
                <a:solidFill>
                  <a:srgbClr val="FF0066"/>
                </a:solidFill>
                <a:latin typeface=".VnHelvetInsH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262" name="WordArt 50"/>
            <p:cNvSpPr>
              <a:spLocks noTextEdit="1"/>
            </p:cNvSpPr>
            <p:nvPr/>
          </p:nvSpPr>
          <p:spPr>
            <a:xfrm>
              <a:off x="4563" y="3141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043" grpId="0" bldLvl="0" animBg="1"/>
      <p:bldP spid="4" grpId="0" bldLvl="0" animBg="1"/>
      <p:bldP spid="7" grpId="0" bldLvl="0" animBg="1"/>
      <p:bldP spid="13" grpId="0" bldLvl="0" animBg="1"/>
      <p:bldP spid="16" grpId="0" bldLvl="0" animBg="1"/>
      <p:bldP spid="16" grpId="1" animBg="1"/>
      <p:bldP spid="19" grpId="0" bldLvl="0" animBg="1"/>
      <p:bldP spid="8219" grpId="0" bldLvl="0" animBg="1"/>
      <p:bldP spid="821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/>
          <p:nvPr/>
        </p:nvSpPr>
        <p:spPr>
          <a:xfrm>
            <a:off x="2335213" y="184150"/>
            <a:ext cx="8061325" cy="17573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B19C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Lời kêu gọi to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quốc kháng chiến của 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Chủ tịch Hồ Chí Minh giúp em liên tưởng tới 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thơ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ra đời trong cuộc kháng chiến 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chống quân Tống xâm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lược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lần 2 (đã học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42" name="Group 51"/>
          <p:cNvGrpSpPr/>
          <p:nvPr/>
        </p:nvGrpSpPr>
        <p:grpSpPr>
          <a:xfrm>
            <a:off x="1752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4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vi-VN" altLang="en-US" sz="2000" dirty="0">
                <a:latin typeface=".VnTime" panose="020B7200000000000000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/>
          <p:nvPr/>
        </p:nvSpPr>
        <p:spPr>
          <a:xfrm>
            <a:off x="3271838" y="3175000"/>
            <a:ext cx="5030787" cy="74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</a:p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  Hịch tướng sĩ.</a:t>
            </a:r>
          </a:p>
          <a:p>
            <a:pPr algn="ctr" eaLnBrk="0" hangingPunct="0"/>
            <a:endParaRPr lang="en-US" altLang="en-US" sz="3200" b="1" dirty="0">
              <a:solidFill>
                <a:srgbClr val="0B19C8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688" y="346551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88" y="32115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147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0248" name="WordArt 226"/>
          <p:cNvSpPr>
            <a:spLocks noTextEdit="1"/>
          </p:cNvSpPr>
          <p:nvPr/>
        </p:nvSpPr>
        <p:spPr>
          <a:xfrm>
            <a:off x="2354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2" name="AutoShape 51"/>
          <p:cNvSpPr/>
          <p:nvPr/>
        </p:nvSpPr>
        <p:spPr>
          <a:xfrm>
            <a:off x="3252788" y="4433888"/>
            <a:ext cx="5045075" cy="74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</a:p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Nam quốc sơn h</a:t>
            </a:r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0" hangingPunct="0"/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8" y="4757738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638" y="4470400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128838" y="45434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0253" name="WordArt 226"/>
          <p:cNvSpPr>
            <a:spLocks noTextEdit="1"/>
          </p:cNvSpPr>
          <p:nvPr/>
        </p:nvSpPr>
        <p:spPr>
          <a:xfrm>
            <a:off x="2335213" y="46561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b</a:t>
            </a:r>
          </a:p>
        </p:txBody>
      </p:sp>
      <p:sp>
        <p:nvSpPr>
          <p:cNvPr id="47" name="AutoShape 51"/>
          <p:cNvSpPr/>
          <p:nvPr/>
        </p:nvSpPr>
        <p:spPr>
          <a:xfrm>
            <a:off x="3252788" y="5694363"/>
            <a:ext cx="5045075" cy="74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</a:p>
          <a:p>
            <a:pPr algn="ctr" eaLnBrk="0" hangingPunct="0"/>
            <a:r>
              <a:rPr lang="en-US" altLang="en-US"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 Bình Ngô đại cáo.</a:t>
            </a:r>
          </a:p>
          <a:p>
            <a:pPr algn="ctr" eaLnBrk="0" hangingPunct="0"/>
            <a:endParaRPr lang="en-US" altLang="en-US" sz="32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8" y="5953125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638" y="5730875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128838" y="575945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en-US" sz="20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0258" name="WordArt 226"/>
          <p:cNvSpPr>
            <a:spLocks noTextEdit="1"/>
          </p:cNvSpPr>
          <p:nvPr/>
        </p:nvSpPr>
        <p:spPr>
          <a:xfrm>
            <a:off x="2335213" y="59166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005013" y="1997075"/>
            <a:ext cx="1284287" cy="106838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60" name="WordArt 28"/>
          <p:cNvSpPr>
            <a:spLocks noTextEdit="1"/>
          </p:cNvSpPr>
          <p:nvPr/>
        </p:nvSpPr>
        <p:spPr>
          <a:xfrm>
            <a:off x="2359025" y="2198688"/>
            <a:ext cx="6461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5</a:t>
            </a:r>
          </a:p>
        </p:txBody>
      </p:sp>
      <p:sp>
        <p:nvSpPr>
          <p:cNvPr id="10262" name="WordArt 33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</a:p>
        </p:txBody>
      </p:sp>
      <p:sp>
        <p:nvSpPr>
          <p:cNvPr id="2" name="WordArt 34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</a:p>
        </p:txBody>
      </p:sp>
      <p:sp>
        <p:nvSpPr>
          <p:cNvPr id="10264" name="WordArt 35"/>
          <p:cNvSpPr>
            <a:spLocks noTextEdit="1"/>
          </p:cNvSpPr>
          <p:nvPr/>
        </p:nvSpPr>
        <p:spPr>
          <a:xfrm>
            <a:off x="9272588" y="3219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</a:p>
        </p:txBody>
      </p:sp>
      <p:sp>
        <p:nvSpPr>
          <p:cNvPr id="10265" name="WordArt 36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</a:p>
        </p:txBody>
      </p:sp>
      <p:sp>
        <p:nvSpPr>
          <p:cNvPr id="10266" name="WordArt 37"/>
          <p:cNvSpPr>
            <a:spLocks noTextEdit="1"/>
          </p:cNvSpPr>
          <p:nvPr/>
        </p:nvSpPr>
        <p:spPr>
          <a:xfrm>
            <a:off x="9315450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</a:p>
        </p:txBody>
      </p:sp>
      <p:sp>
        <p:nvSpPr>
          <p:cNvPr id="10267" name="WordArt 38"/>
          <p:cNvSpPr>
            <a:spLocks noTextEdit="1"/>
          </p:cNvSpPr>
          <p:nvPr/>
        </p:nvSpPr>
        <p:spPr>
          <a:xfrm>
            <a:off x="9282113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</a:p>
        </p:txBody>
      </p:sp>
      <p:sp>
        <p:nvSpPr>
          <p:cNvPr id="10268" name="WordArt 39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</a:p>
        </p:txBody>
      </p:sp>
      <p:sp>
        <p:nvSpPr>
          <p:cNvPr id="10269" name="WordArt 40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</a:p>
        </p:txBody>
      </p:sp>
      <p:sp>
        <p:nvSpPr>
          <p:cNvPr id="10270" name="WordArt 41"/>
          <p:cNvSpPr>
            <a:spLocks noTextEdit="1"/>
          </p:cNvSpPr>
          <p:nvPr/>
        </p:nvSpPr>
        <p:spPr>
          <a:xfrm>
            <a:off x="9272588" y="3233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</a:p>
        </p:txBody>
      </p:sp>
      <p:sp>
        <p:nvSpPr>
          <p:cNvPr id="10271" name="WordArt 42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</a:p>
        </p:txBody>
      </p:sp>
      <p:sp>
        <p:nvSpPr>
          <p:cNvPr id="10272" name="WordArt 43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</a:p>
        </p:txBody>
      </p:sp>
      <p:sp>
        <p:nvSpPr>
          <p:cNvPr id="10273" name="WordArt 44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11</a:t>
            </a:r>
          </a:p>
        </p:txBody>
      </p:sp>
      <p:sp>
        <p:nvSpPr>
          <p:cNvPr id="10274" name="WordArt 45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12</a:t>
            </a:r>
          </a:p>
        </p:txBody>
      </p:sp>
      <p:sp>
        <p:nvSpPr>
          <p:cNvPr id="10275" name="WordArt 46"/>
          <p:cNvSpPr>
            <a:spLocks noTextEdit="1"/>
          </p:cNvSpPr>
          <p:nvPr/>
        </p:nvSpPr>
        <p:spPr>
          <a:xfrm>
            <a:off x="9258300" y="32289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13</a:t>
            </a:r>
          </a:p>
        </p:txBody>
      </p:sp>
      <p:sp>
        <p:nvSpPr>
          <p:cNvPr id="10276" name="WordArt 47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14</a:t>
            </a:r>
          </a:p>
        </p:txBody>
      </p:sp>
      <p:sp>
        <p:nvSpPr>
          <p:cNvPr id="10277" name="WordArt 48"/>
          <p:cNvSpPr>
            <a:spLocks noTextEdit="1"/>
          </p:cNvSpPr>
          <p:nvPr/>
        </p:nvSpPr>
        <p:spPr>
          <a:xfrm>
            <a:off x="9267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8915400" y="4038600"/>
            <a:ext cx="1752600" cy="1179513"/>
            <a:chOff x="4320" y="2928"/>
            <a:chExt cx="1104" cy="1104"/>
          </a:xfrm>
        </p:grpSpPr>
        <p:sp>
          <p:nvSpPr>
            <p:cNvPr id="10281" name="AutoShape 50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en-US" sz="6000" b="1" dirty="0">
                <a:solidFill>
                  <a:srgbClr val="FF0066"/>
                </a:solidFill>
                <a:latin typeface=".VnHelvetInsH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282" name="WordArt 51"/>
            <p:cNvSpPr>
              <a:spLocks noTextEdit="1"/>
            </p:cNvSpPr>
            <p:nvPr/>
          </p:nvSpPr>
          <p:spPr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lnSpcReduction="1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42" grpId="0" bldLvl="0" animBg="1"/>
      <p:bldP spid="42" grpId="1" animBg="1"/>
      <p:bldP spid="45" grpId="0" bldLvl="0" animBg="1"/>
      <p:bldP spid="50" grpId="0" bldLvl="0" animBg="1"/>
      <p:bldP spid="57" grpId="0" bldLvl="0" animBg="1"/>
      <p:bldP spid="57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/>
          </p:cNvSpPr>
          <p:nvPr>
            <p:ph type="title" hasCustomPrompt="1"/>
          </p:nvPr>
        </p:nvSpPr>
        <p:spPr>
          <a:xfrm>
            <a:off x="1524000" y="2667000"/>
            <a:ext cx="3657600" cy="723900"/>
          </a:xfrm>
        </p:spPr>
        <p:txBody>
          <a:bodyPr vert="horz" wrap="square" lIns="91440" tIns="45720" rIns="91440" bIns="45720"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HOẠT ĐỘNG 2: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idx="1" hasCustomPrompt="1"/>
          </p:nvPr>
        </p:nvSpPr>
        <p:spPr>
          <a:xfrm>
            <a:off x="1711959" y="3390900"/>
            <a:ext cx="9143999" cy="1524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3500" b="1" i="1" u="none" strike="noStrike" kern="0" cap="none" spc="0" normalizeH="0" baseline="0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 bảng thống kê các sự kiện, nhân vật lịch sử tiêu biểu trong giai đoạn 1945</a:t>
            </a:r>
            <a:r>
              <a:rPr kumimoji="0" lang="en-US" sz="3500" b="1" i="1" u="none" strike="noStrike" kern="0" cap="none" spc="0" normalizeH="0" baseline="0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500" b="1" i="1" u="none" strike="noStrike" kern="0" cap="none" spc="0" normalizeH="0" baseline="0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500" b="1" i="1" u="none" strike="noStrike" kern="0" cap="none" spc="0" normalizeH="0" baseline="0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500" b="1" i="1" u="none" strike="noStrike" kern="0" cap="none" spc="0" normalizeH="0" baseline="0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990600"/>
            <a:ext cx="8991600" cy="175418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1" u="none" strike="noStrike" kern="1200" cap="none" spc="0" normalizeH="0" baseline="0" noProof="1">
                <a:solidFill>
                  <a:srgbClr val="0B19C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1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 năm kháng chiến bảo vệ độc lập dân tộc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1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(1945 – 1954)</a:t>
            </a:r>
            <a:endParaRPr kumimoji="0" sz="3600" b="1" i="0" u="sng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269" name="Text Box 8"/>
          <p:cNvSpPr txBox="1"/>
          <p:nvPr/>
        </p:nvSpPr>
        <p:spPr>
          <a:xfrm>
            <a:off x="1524000" y="528638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C8"/>
                </a:solidFill>
                <a:latin typeface="Times New Roman" panose="02020603050405020304" pitchFamily="18" charset="0"/>
              </a:rPr>
              <a:t>Lịch sử</a:t>
            </a:r>
            <a:endParaRPr lang="en-US" altLang="en-US" sz="2800" b="1" u="sng" dirty="0">
              <a:solidFill>
                <a:srgbClr val="0000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973</Words>
  <Application>Microsoft Office PowerPoint</Application>
  <PresentationFormat>Widescreen</PresentationFormat>
  <Paragraphs>206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.VnHelvetInsH</vt:lpstr>
      <vt:lpstr>.VnTime</vt:lpstr>
      <vt:lpstr>.VnTimeH</vt:lpstr>
      <vt:lpstr>Arial</vt:lpstr>
      <vt:lpstr>Calibri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HOẠT ĐỘNG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</vt:lpstr>
      <vt:lpstr>Bảng thống kê các sự kiện, nhân vật lịch sử tiêu biểu trong giai đoạn 1945-1954</vt:lpstr>
      <vt:lpstr>Ôn tập Chín năm kháng chiến bảo vệ độc lập dân tộc  ( 1945 – 1954)</vt:lpstr>
      <vt:lpstr>PowerPoint Presentation</vt:lpstr>
      <vt:lpstr>PowerPoint Presentation</vt:lpstr>
      <vt:lpstr>PowerPoint Presentation</vt:lpstr>
      <vt:lpstr>Cờ chiến thắng tung bay trên nóc hầm tướng  Đờ Ca –xtơ-ri trong chiến dịch Điện Biên Phủ 1954</vt:lpstr>
      <vt:lpstr>- Xem lại các kiến thức vừa học. - Xem trước bài: NƯỚC NHÀ BỊ CHIA CẮT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8</cp:revision>
  <dcterms:created xsi:type="dcterms:W3CDTF">2021-12-26T07:06:48Z</dcterms:created>
  <dcterms:modified xsi:type="dcterms:W3CDTF">2022-01-18T02:18:26Z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7B6FB50CE5444837AC95968D2EF33B04</vt:lpwstr>
  </property>
  <property fmtid="{D5CDD505-2E9C-101B-9397-08002B2CF9AE}" pid="3" name="KSOProductBuildVer">
    <vt:lpwstr>1033-11.2.0.10382</vt:lpwstr>
  </property>
</Properties>
</file>